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sldIdLst>
    <p:sldId id="360" r:id="rId2"/>
    <p:sldId id="324" r:id="rId3"/>
    <p:sldId id="350" r:id="rId4"/>
    <p:sldId id="353" r:id="rId5"/>
    <p:sldId id="361" r:id="rId6"/>
    <p:sldId id="335" r:id="rId7"/>
    <p:sldId id="345" r:id="rId8"/>
    <p:sldId id="352" r:id="rId9"/>
    <p:sldId id="354" r:id="rId10"/>
    <p:sldId id="328" r:id="rId11"/>
    <p:sldId id="355" r:id="rId12"/>
    <p:sldId id="313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25"/>
    <a:srgbClr val="008000"/>
    <a:srgbClr val="FFFF99"/>
    <a:srgbClr val="FF5B5B"/>
    <a:srgbClr val="E20000"/>
    <a:srgbClr val="CEC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370" autoAdjust="0"/>
  </p:normalViewPr>
  <p:slideViewPr>
    <p:cSldViewPr snapToGrid="0">
      <p:cViewPr varScale="1">
        <p:scale>
          <a:sx n="105" d="100"/>
          <a:sy n="105" d="100"/>
        </p:scale>
        <p:origin x="54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195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85CA3-01E8-4FEC-A602-599C419661F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42D69-BABA-42E3-A5B1-D5B9E129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1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D69-BABA-42E3-A5B1-D5B9E1295B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05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D69-BABA-42E3-A5B1-D5B9E1295B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2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D69-BABA-42E3-A5B1-D5B9E1295B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3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D69-BABA-42E3-A5B1-D5B9E1295B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46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1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197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0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0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2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3A674A-E3DD-47DA-A551-85C313117FF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995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heat-bunch-grains-sheaf-pack-32406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69A3DD-8DAC-485E-EDAE-0FF3405F29B1}"/>
              </a:ext>
            </a:extLst>
          </p:cNvPr>
          <p:cNvSpPr txBox="1"/>
          <p:nvPr/>
        </p:nvSpPr>
        <p:spPr>
          <a:xfrm>
            <a:off x="334434" y="809894"/>
            <a:ext cx="1120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What’s Ahead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D1C52-C2A6-312E-909A-034FE0B4F742}"/>
              </a:ext>
            </a:extLst>
          </p:cNvPr>
          <p:cNvSpPr txBox="1"/>
          <p:nvPr/>
        </p:nvSpPr>
        <p:spPr>
          <a:xfrm>
            <a:off x="1732835" y="3965019"/>
            <a:ext cx="5944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6th October 2024</a:t>
            </a:r>
          </a:p>
        </p:txBody>
      </p:sp>
      <p:pic>
        <p:nvPicPr>
          <p:cNvPr id="5" name="Picture 4" descr="A brick tower with a clock&#10;&#10;Description automatically generated">
            <a:extLst>
              <a:ext uri="{FF2B5EF4-FFF2-40B4-BE49-F238E27FC236}">
                <a16:creationId xmlns:a16="http://schemas.microsoft.com/office/drawing/2014/main" id="{10870892-59D5-4FB6-06DA-4F0DE854F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4" y="2671942"/>
            <a:ext cx="3166781" cy="45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D264AD-F990-BFA8-A619-756BC3D72A56}"/>
              </a:ext>
            </a:extLst>
          </p:cNvPr>
          <p:cNvSpPr txBox="1"/>
          <p:nvPr/>
        </p:nvSpPr>
        <p:spPr>
          <a:xfrm>
            <a:off x="480265" y="0"/>
            <a:ext cx="1058299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FF00"/>
                </a:solidFill>
                <a:latin typeface="Aptos Black" panose="020F0502020204030204" pitchFamily="34" charset="0"/>
              </a:rPr>
              <a:t>Could you help, please?</a:t>
            </a:r>
          </a:p>
          <a:p>
            <a:r>
              <a:rPr lang="en-GB" sz="4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Coffee/tea makers after services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Side-persons to greet worshippers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Cleaning the church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Joining our PCC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Reading the Bible in services</a:t>
            </a:r>
          </a:p>
          <a:p>
            <a:r>
              <a:rPr lang="en-GB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speak to our church wardens, Colin &amp; Graham </a:t>
            </a:r>
          </a:p>
        </p:txBody>
      </p:sp>
    </p:spTree>
    <p:extLst>
      <p:ext uri="{BB962C8B-B14F-4D97-AF65-F5344CB8AC3E}">
        <p14:creationId xmlns:p14="http://schemas.microsoft.com/office/powerpoint/2010/main" val="20011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split orient="vert"/>
      </p:transition>
    </mc:Choice>
    <mc:Fallback xmlns="">
      <p:transition spd="slow" advClick="0" advTm="14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D9F9AB-EEF5-71F4-0BE8-9B598EBE2028}"/>
              </a:ext>
            </a:extLst>
          </p:cNvPr>
          <p:cNvSpPr txBox="1"/>
          <p:nvPr/>
        </p:nvSpPr>
        <p:spPr>
          <a:xfrm>
            <a:off x="541190" y="207818"/>
            <a:ext cx="569335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FFFF00"/>
                </a:solidFill>
              </a:rPr>
              <a:t>EXPLORERS</a:t>
            </a:r>
            <a:endParaRPr lang="en-GB" sz="3200" dirty="0"/>
          </a:p>
          <a:p>
            <a:endParaRPr lang="en-GB" sz="3200" dirty="0"/>
          </a:p>
          <a:p>
            <a:endParaRPr lang="en-GB" sz="2400" dirty="0"/>
          </a:p>
          <a:p>
            <a:r>
              <a:rPr lang="en-GB" sz="2800" dirty="0"/>
              <a:t>Bringing the Bible to life for young people.</a:t>
            </a:r>
          </a:p>
          <a:p>
            <a:endParaRPr lang="en-GB" sz="2800" dirty="0"/>
          </a:p>
          <a:p>
            <a:r>
              <a:rPr lang="en-GB" sz="2800" dirty="0"/>
              <a:t>In the Florence Slater Room in Black Notley.   Led by Rev’d Nikki.  4-5 p.m.</a:t>
            </a:r>
          </a:p>
          <a:p>
            <a:endParaRPr lang="en-GB" sz="2800" dirty="0"/>
          </a:p>
          <a:p>
            <a:r>
              <a:rPr lang="en-GB" sz="2800" dirty="0"/>
              <a:t>Every third Sunday of the month.   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 descr="A white hexagon with people in it&#10;&#10;Description automatically generated">
            <a:extLst>
              <a:ext uri="{FF2B5EF4-FFF2-40B4-BE49-F238E27FC236}">
                <a16:creationId xmlns:a16="http://schemas.microsoft.com/office/drawing/2014/main" id="{63092342-C3E6-F7AE-57DC-2B40FAF76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58" y="1987923"/>
            <a:ext cx="4098427" cy="40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118F6B3-7D6A-D1E8-570A-8FD391279763}"/>
              </a:ext>
            </a:extLst>
          </p:cNvPr>
          <p:cNvSpPr txBox="1"/>
          <p:nvPr/>
        </p:nvSpPr>
        <p:spPr>
          <a:xfrm>
            <a:off x="1086329" y="1334424"/>
            <a:ext cx="47394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n>
                  <a:solidFill>
                    <a:sysClr val="windowText" lastClr="000000"/>
                  </a:solidFill>
                </a:ln>
              </a:rPr>
              <a:t>We have a hearing aid loop in this church.</a:t>
            </a:r>
          </a:p>
        </p:txBody>
      </p:sp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EEBA5F1B-7799-AF48-35DB-281946965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0"/>
            <a:ext cx="4972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0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6EA3A-E277-86E9-2BC9-D01803F6745C}"/>
              </a:ext>
            </a:extLst>
          </p:cNvPr>
          <p:cNvSpPr txBox="1"/>
          <p:nvPr/>
        </p:nvSpPr>
        <p:spPr>
          <a:xfrm>
            <a:off x="565150" y="16842"/>
            <a:ext cx="1147445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FF00"/>
                </a:solidFill>
              </a:rPr>
              <a:t>Sunday Services: all at 9.30 am</a:t>
            </a:r>
          </a:p>
          <a:p>
            <a:endParaRPr lang="en-GB" sz="4000" dirty="0"/>
          </a:p>
          <a:p>
            <a:r>
              <a:rPr lang="en-GB" sz="4400" dirty="0"/>
              <a:t>1</a:t>
            </a:r>
            <a:r>
              <a:rPr lang="en-GB" sz="4400" baseline="30000" dirty="0"/>
              <a:t>st</a:t>
            </a:r>
            <a:r>
              <a:rPr lang="en-GB" sz="4400" dirty="0"/>
              <a:t>   Sunday:  		Morning Prayer</a:t>
            </a:r>
          </a:p>
          <a:p>
            <a:r>
              <a:rPr lang="en-GB" sz="4400" dirty="0"/>
              <a:t>2</a:t>
            </a:r>
            <a:r>
              <a:rPr lang="en-GB" sz="4400" baseline="30000" dirty="0"/>
              <a:t>nd</a:t>
            </a:r>
            <a:r>
              <a:rPr lang="en-GB" sz="4400" dirty="0"/>
              <a:t>  Sunday:  		All-Age Worship</a:t>
            </a:r>
          </a:p>
          <a:p>
            <a:r>
              <a:rPr lang="en-GB" sz="4400" dirty="0"/>
              <a:t>3</a:t>
            </a:r>
            <a:r>
              <a:rPr lang="en-GB" sz="4400" baseline="30000" dirty="0"/>
              <a:t>rd</a:t>
            </a:r>
            <a:r>
              <a:rPr lang="en-GB" sz="4400" dirty="0"/>
              <a:t>   Sunday:  		Modern Communion</a:t>
            </a:r>
          </a:p>
          <a:p>
            <a:pPr defTabSz="3492500"/>
            <a:r>
              <a:rPr lang="en-GB" sz="4400" dirty="0"/>
              <a:t>4</a:t>
            </a:r>
            <a:r>
              <a:rPr lang="en-GB" sz="4400" baseline="30000" dirty="0"/>
              <a:t>th </a:t>
            </a:r>
            <a:r>
              <a:rPr lang="en-GB" sz="4400" dirty="0"/>
              <a:t>  Sunday:      Traditional Communion</a:t>
            </a:r>
          </a:p>
          <a:p>
            <a:pPr defTabSz="3492500"/>
            <a:r>
              <a:rPr lang="en-GB" sz="4400" dirty="0"/>
              <a:t>5</a:t>
            </a:r>
            <a:r>
              <a:rPr lang="en-GB" sz="4400" baseline="30000" dirty="0"/>
              <a:t>th</a:t>
            </a:r>
            <a:r>
              <a:rPr lang="en-GB" sz="4400" dirty="0"/>
              <a:t>   Sunday: 	    Communion in one of our 	       3 benefice churches</a:t>
            </a:r>
          </a:p>
          <a:p>
            <a:pPr algn="ctr" defTabSz="3492500"/>
            <a:endParaRPr lang="en-GB" sz="4400" dirty="0"/>
          </a:p>
          <a:p>
            <a:pPr algn="ctr" defTabSz="3492500"/>
            <a:r>
              <a:rPr lang="en-GB" sz="4400" b="1" dirty="0">
                <a:solidFill>
                  <a:srgbClr val="FFFF00"/>
                </a:solidFill>
              </a:rPr>
              <a:t>Everybody is welcome</a:t>
            </a:r>
          </a:p>
        </p:txBody>
      </p:sp>
    </p:spTree>
    <p:extLst>
      <p:ext uri="{BB962C8B-B14F-4D97-AF65-F5344CB8AC3E}">
        <p14:creationId xmlns:p14="http://schemas.microsoft.com/office/powerpoint/2010/main" val="16615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8DBC3-F992-932D-430D-07797E6E7F77}"/>
              </a:ext>
            </a:extLst>
          </p:cNvPr>
          <p:cNvSpPr txBox="1"/>
          <p:nvPr/>
        </p:nvSpPr>
        <p:spPr>
          <a:xfrm flipH="1">
            <a:off x="355599" y="358767"/>
            <a:ext cx="1139613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FF00"/>
                </a:solidFill>
              </a:rPr>
              <a:t>Lunch Club</a:t>
            </a:r>
          </a:p>
          <a:p>
            <a:r>
              <a:rPr lang="en-GB" sz="2800" dirty="0"/>
              <a:t>On second Thursday of the month, home cooked two course lunch,  juice to start  and tea/coffee  £6.  Speak to Kate or to Linda to book a place.</a:t>
            </a:r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026821-7046-B33F-667E-412065305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78341"/>
              </p:ext>
            </p:extLst>
          </p:nvPr>
        </p:nvGraphicFramePr>
        <p:xfrm>
          <a:off x="355598" y="2660073"/>
          <a:ext cx="11235388" cy="350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275">
                  <a:extLst>
                    <a:ext uri="{9D8B030D-6E8A-4147-A177-3AD203B41FA5}">
                      <a16:colId xmlns:a16="http://schemas.microsoft.com/office/drawing/2014/main" val="1581251998"/>
                    </a:ext>
                  </a:extLst>
                </a:gridCol>
                <a:gridCol w="4623516">
                  <a:extLst>
                    <a:ext uri="{9D8B030D-6E8A-4147-A177-3AD203B41FA5}">
                      <a16:colId xmlns:a16="http://schemas.microsoft.com/office/drawing/2014/main" val="1884642697"/>
                    </a:ext>
                  </a:extLst>
                </a:gridCol>
                <a:gridCol w="3232597">
                  <a:extLst>
                    <a:ext uri="{9D8B030D-6E8A-4147-A177-3AD203B41FA5}">
                      <a16:colId xmlns:a16="http://schemas.microsoft.com/office/drawing/2014/main" val="2337954051"/>
                    </a:ext>
                  </a:extLst>
                </a:gridCol>
              </a:tblGrid>
              <a:tr h="84105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062741"/>
                  </a:ext>
                </a:extLst>
              </a:tr>
              <a:tr h="37541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890120807"/>
                  </a:ext>
                </a:extLst>
              </a:tr>
              <a:tr h="167942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 10th</a:t>
                      </a:r>
                      <a:endParaRPr lang="en-GB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Fish pie and seasonal vegetables</a:t>
                      </a:r>
                      <a:endParaRPr lang="en-GB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Trifle</a:t>
                      </a:r>
                      <a:endParaRPr lang="en-GB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2710284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4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8DBC3-F992-932D-430D-07797E6E7F77}"/>
              </a:ext>
            </a:extLst>
          </p:cNvPr>
          <p:cNvSpPr txBox="1"/>
          <p:nvPr/>
        </p:nvSpPr>
        <p:spPr>
          <a:xfrm flipH="1">
            <a:off x="829731" y="358767"/>
            <a:ext cx="1066800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FFFF00"/>
                </a:solidFill>
              </a:rPr>
              <a:t>Lunch Club</a:t>
            </a:r>
          </a:p>
          <a:p>
            <a:pPr algn="ctr"/>
            <a:endParaRPr lang="en-GB" sz="6600" b="1" dirty="0">
              <a:solidFill>
                <a:srgbClr val="FFFF00"/>
              </a:solidFill>
            </a:endParaRPr>
          </a:p>
          <a:p>
            <a:pPr algn="ctr"/>
            <a:r>
              <a:rPr lang="en-GB" sz="4000"/>
              <a:t>Is also on </a:t>
            </a:r>
            <a:r>
              <a:rPr lang="en-GB" sz="4000" b="1" u="sng" dirty="0"/>
              <a:t>every</a:t>
            </a:r>
            <a:r>
              <a:rPr lang="en-GB" sz="4000" dirty="0"/>
              <a:t> Thursday in the Old Schoolroom at 12 noon.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~Friendly chat, lovely food and (usually) a light- hearted quiz.  Very easy-going.  </a:t>
            </a:r>
          </a:p>
          <a:p>
            <a:pPr algn="ctr"/>
            <a:r>
              <a:rPr lang="en-GB" sz="4000" dirty="0"/>
              <a:t>£4 per person on week 1, 3, 4 or 5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8DBC3-F992-932D-430D-07797E6E7F77}"/>
              </a:ext>
            </a:extLst>
          </p:cNvPr>
          <p:cNvSpPr txBox="1"/>
          <p:nvPr/>
        </p:nvSpPr>
        <p:spPr>
          <a:xfrm flipH="1">
            <a:off x="223520" y="4925160"/>
            <a:ext cx="1196848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Rayne church stays open for visitors every day: 8 am. – 4 pm.</a:t>
            </a:r>
          </a:p>
          <a:p>
            <a:pPr algn="ctr"/>
            <a:endParaRPr lang="en-GB" sz="4800" b="1" dirty="0">
              <a:solidFill>
                <a:srgbClr val="FFFF00"/>
              </a:solidFill>
            </a:endParaRPr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blue and yellow text with a cross&#10;&#10;Description automatically generated">
            <a:extLst>
              <a:ext uri="{FF2B5EF4-FFF2-40B4-BE49-F238E27FC236}">
                <a16:creationId xmlns:a16="http://schemas.microsoft.com/office/drawing/2014/main" id="{34A65030-EE90-5D0C-4648-34F92E3C0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604976"/>
            <a:ext cx="5095838" cy="31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8DBC3-F992-932D-430D-07797E6E7F77}"/>
              </a:ext>
            </a:extLst>
          </p:cNvPr>
          <p:cNvSpPr txBox="1"/>
          <p:nvPr/>
        </p:nvSpPr>
        <p:spPr>
          <a:xfrm flipH="1">
            <a:off x="5344735" y="2679597"/>
            <a:ext cx="675224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In the Schoolroom in Rayne on Saturday 19</a:t>
            </a:r>
            <a:r>
              <a:rPr lang="en-GB" sz="3600" baseline="30000" dirty="0">
                <a:solidFill>
                  <a:schemeClr val="bg1"/>
                </a:solidFill>
              </a:rPr>
              <a:t>th</a:t>
            </a:r>
            <a:r>
              <a:rPr lang="en-GB" sz="3600" dirty="0">
                <a:solidFill>
                  <a:schemeClr val="bg1"/>
                </a:solidFill>
              </a:rPr>
              <a:t> October at 6pm.</a:t>
            </a: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Contact: revromankuk@gmail.com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£10. Children free.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5" name="Picture 4" descr="A logo with white text&#10;&#10;Description automatically generated">
            <a:extLst>
              <a:ext uri="{FF2B5EF4-FFF2-40B4-BE49-F238E27FC236}">
                <a16:creationId xmlns:a16="http://schemas.microsoft.com/office/drawing/2014/main" id="{5CB6B645-BCF9-34F7-8D4C-CB840CE25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38" y="0"/>
            <a:ext cx="5460642" cy="2431796"/>
          </a:xfrm>
          <a:prstGeom prst="rect">
            <a:avLst/>
          </a:prstGeom>
        </p:spPr>
      </p:pic>
      <p:pic>
        <p:nvPicPr>
          <p:cNvPr id="11" name="Picture 10" descr="A pot of stew with meat and vegetables&#10;&#10;Description automatically generated">
            <a:extLst>
              <a:ext uri="{FF2B5EF4-FFF2-40B4-BE49-F238E27FC236}">
                <a16:creationId xmlns:a16="http://schemas.microsoft.com/office/drawing/2014/main" id="{1B7A713F-11F8-B9F5-53EF-838116B77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9" y="2679597"/>
            <a:ext cx="4147449" cy="3770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C6EA8-46B4-B70B-F0EF-B7E558AE675E}"/>
              </a:ext>
            </a:extLst>
          </p:cNvPr>
          <p:cNvSpPr txBox="1"/>
          <p:nvPr/>
        </p:nvSpPr>
        <p:spPr>
          <a:xfrm>
            <a:off x="433305" y="215805"/>
            <a:ext cx="506597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5">
                    <a:lumMod val="50000"/>
                  </a:schemeClr>
                </a:solidFill>
              </a:rPr>
              <a:t>Everyone is invited to share the Harvest Supper:</a:t>
            </a:r>
          </a:p>
          <a:p>
            <a:pPr algn="ctr"/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7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3431-43E4-CEF7-8F7C-28D08E2F0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7E1926-5233-20FC-F761-D15BCABBA949}"/>
              </a:ext>
            </a:extLst>
          </p:cNvPr>
          <p:cNvSpPr txBox="1"/>
          <p:nvPr/>
        </p:nvSpPr>
        <p:spPr>
          <a:xfrm>
            <a:off x="272714" y="0"/>
            <a:ext cx="1164656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A Time To Be Still</a:t>
            </a:r>
          </a:p>
          <a:p>
            <a:pPr algn="ctr"/>
            <a:endParaRPr lang="en-GB" sz="3600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GB" sz="4400" b="1" dirty="0">
              <a:ln w="3175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GB" sz="4400" b="1" dirty="0">
              <a:ln w="3175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GB" sz="4400" b="1" dirty="0">
              <a:ln w="3175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GB" sz="4400" b="1" dirty="0">
              <a:ln w="3175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GB" sz="4400" b="1" dirty="0">
              <a:ln w="3175">
                <a:solidFill>
                  <a:schemeClr val="bg1"/>
                </a:solidFill>
              </a:ln>
            </a:endParaRPr>
          </a:p>
          <a:p>
            <a:pPr algn="ctr"/>
            <a:r>
              <a:rPr lang="en-GB" sz="4400" b="1" dirty="0">
                <a:ln w="3175">
                  <a:solidFill>
                    <a:schemeClr val="bg1"/>
                  </a:solidFill>
                </a:ln>
              </a:rPr>
              <a:t>Bible reading, meditation and music.</a:t>
            </a:r>
          </a:p>
          <a:p>
            <a:pPr algn="ctr"/>
            <a:r>
              <a:rPr lang="en-GB" sz="4000" b="1" dirty="0">
                <a:ln w="3175">
                  <a:solidFill>
                    <a:schemeClr val="bg1"/>
                  </a:solidFill>
                </a:ln>
              </a:rPr>
              <a:t>Every 4</a:t>
            </a:r>
            <a:r>
              <a:rPr lang="en-GB" sz="4000" b="1" baseline="30000" dirty="0">
                <a:ln w="3175">
                  <a:solidFill>
                    <a:schemeClr val="bg1"/>
                  </a:solidFill>
                </a:ln>
              </a:rPr>
              <a:t>th</a:t>
            </a:r>
            <a:r>
              <a:rPr lang="en-GB" sz="4000" b="1" dirty="0">
                <a:ln w="3175">
                  <a:solidFill>
                    <a:schemeClr val="bg1"/>
                  </a:solidFill>
                </a:ln>
              </a:rPr>
              <a:t> Sunday.  In Rayne church at  4 p.m.</a:t>
            </a:r>
          </a:p>
        </p:txBody>
      </p:sp>
      <p:pic>
        <p:nvPicPr>
          <p:cNvPr id="3" name="Picture 2" descr="A yellow boat on a lake&#10;&#10;Description automatically generated">
            <a:extLst>
              <a:ext uri="{FF2B5EF4-FFF2-40B4-BE49-F238E27FC236}">
                <a16:creationId xmlns:a16="http://schemas.microsoft.com/office/drawing/2014/main" id="{4B0F4808-6162-F857-F6C9-DA9914E76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14" y="1605826"/>
            <a:ext cx="4886453" cy="364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split orient="vert"/>
      </p:transition>
    </mc:Choice>
    <mc:Fallback xmlns="">
      <p:transition spd="slow" advClick="0" advTm="14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D9F9AB-EEF5-71F4-0BE8-9B598EBE2028}"/>
              </a:ext>
            </a:extLst>
          </p:cNvPr>
          <p:cNvSpPr txBox="1"/>
          <p:nvPr/>
        </p:nvSpPr>
        <p:spPr>
          <a:xfrm>
            <a:off x="541190" y="207818"/>
            <a:ext cx="619446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solidFill>
                  <a:srgbClr val="FFFF00"/>
                </a:solidFill>
              </a:rPr>
              <a:t>KNEAD,</a:t>
            </a:r>
            <a:r>
              <a:rPr lang="en-GB" sz="3200" dirty="0"/>
              <a:t>            Our church breadmaking group next meets on:</a:t>
            </a:r>
          </a:p>
          <a:p>
            <a:r>
              <a:rPr lang="en-GB" sz="3200" dirty="0"/>
              <a:t> October 12th</a:t>
            </a:r>
          </a:p>
          <a:p>
            <a:r>
              <a:rPr lang="en-GB" sz="3200" dirty="0"/>
              <a:t>In Rayne Church 10am to 12 noon</a:t>
            </a:r>
          </a:p>
          <a:p>
            <a:endParaRPr lang="en-GB" sz="3200" dirty="0"/>
          </a:p>
          <a:p>
            <a:r>
              <a:rPr lang="en-GB" sz="3200" dirty="0"/>
              <a:t>See Kate to reserve a place to make a harvest loaf or rolls and a wheatsheaf.    £4</a:t>
            </a:r>
          </a:p>
        </p:txBody>
      </p:sp>
      <p:pic>
        <p:nvPicPr>
          <p:cNvPr id="6" name="Picture 5" descr="A drawing of a hat&#10;&#10;Description automatically generated">
            <a:extLst>
              <a:ext uri="{FF2B5EF4-FFF2-40B4-BE49-F238E27FC236}">
                <a16:creationId xmlns:a16="http://schemas.microsoft.com/office/drawing/2014/main" id="{BA946C9B-07C3-E9AF-C840-9F68FFAEC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0602" y="1374819"/>
            <a:ext cx="4090652" cy="49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3431-43E4-CEF7-8F7C-28D08E2F0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7E1926-5233-20FC-F761-D15BCABBA949}"/>
              </a:ext>
            </a:extLst>
          </p:cNvPr>
          <p:cNvSpPr txBox="1"/>
          <p:nvPr/>
        </p:nvSpPr>
        <p:spPr>
          <a:xfrm>
            <a:off x="272715" y="3081866"/>
            <a:ext cx="116465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b="1" dirty="0">
              <a:ln w="3175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GB" sz="4400" b="1" dirty="0">
              <a:ln w="3175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GB" sz="4400" b="1" dirty="0">
              <a:ln w="3175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en-GB" sz="4800" b="1" dirty="0">
                <a:ln w="3175">
                  <a:solidFill>
                    <a:schemeClr val="bg1"/>
                  </a:solidFill>
                </a:ln>
              </a:rPr>
              <a:t>Held at the Church in Great Notley </a:t>
            </a:r>
            <a:r>
              <a:rPr lang="en-GB" sz="4800" b="1">
                <a:ln w="3175">
                  <a:solidFill>
                    <a:schemeClr val="bg1"/>
                  </a:solidFill>
                </a:ln>
              </a:rPr>
              <a:t>every Monday </a:t>
            </a:r>
            <a:r>
              <a:rPr lang="en-GB" sz="4800" b="1" dirty="0">
                <a:ln w="3175">
                  <a:solidFill>
                    <a:schemeClr val="bg1"/>
                  </a:solidFill>
                </a:ln>
              </a:rPr>
              <a:t>at 2 p.m.</a:t>
            </a:r>
          </a:p>
        </p:txBody>
      </p:sp>
      <p:pic>
        <p:nvPicPr>
          <p:cNvPr id="3" name="Picture 2" descr="A bible study logo with a cup and saucer&#10;&#10;Description automatically generated">
            <a:extLst>
              <a:ext uri="{FF2B5EF4-FFF2-40B4-BE49-F238E27FC236}">
                <a16:creationId xmlns:a16="http://schemas.microsoft.com/office/drawing/2014/main" id="{29E39D66-D772-EE23-1F45-B8C34A31B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52" y="455205"/>
            <a:ext cx="7242227" cy="433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split orient="vert"/>
      </p:transition>
    </mc:Choice>
    <mc:Fallback xmlns="">
      <p:transition spd="slow" advClick="0" advTm="14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D9F9AB-EEF5-71F4-0BE8-9B598EBE2028}"/>
              </a:ext>
            </a:extLst>
          </p:cNvPr>
          <p:cNvSpPr txBox="1"/>
          <p:nvPr/>
        </p:nvSpPr>
        <p:spPr>
          <a:xfrm>
            <a:off x="541190" y="592753"/>
            <a:ext cx="48620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FFFF00"/>
                </a:solidFill>
              </a:rPr>
              <a:t>LECTIO DIVINA</a:t>
            </a:r>
            <a:r>
              <a:rPr lang="en-GB" sz="3200" dirty="0"/>
              <a:t> </a:t>
            </a:r>
          </a:p>
          <a:p>
            <a:endParaRPr lang="en-GB" sz="3200" dirty="0"/>
          </a:p>
          <a:p>
            <a:r>
              <a:rPr lang="en-GB" sz="2400" dirty="0"/>
              <a:t>In the Rectory led by Rev’d Nikki.</a:t>
            </a:r>
          </a:p>
          <a:p>
            <a:endParaRPr lang="en-GB" sz="2400" dirty="0"/>
          </a:p>
          <a:p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Weds. of the month. 7-8 p.m.</a:t>
            </a:r>
          </a:p>
          <a:p>
            <a:endParaRPr lang="en-GB" sz="2400" dirty="0"/>
          </a:p>
          <a:p>
            <a:r>
              <a:rPr lang="en-GB" sz="2400" dirty="0"/>
              <a:t>A deeper exploration of a Bible passage.</a:t>
            </a:r>
          </a:p>
        </p:txBody>
      </p:sp>
      <p:pic>
        <p:nvPicPr>
          <p:cNvPr id="5" name="Picture 4" descr="A person holding a bible&#10;&#10;Description automatically generated">
            <a:extLst>
              <a:ext uri="{FF2B5EF4-FFF2-40B4-BE49-F238E27FC236}">
                <a16:creationId xmlns:a16="http://schemas.microsoft.com/office/drawing/2014/main" id="{8F314934-0FD7-ECCD-9A1E-C36666961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4" y="1745674"/>
            <a:ext cx="5608285" cy="3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46631</TotalTime>
  <Words>397</Words>
  <Application>Microsoft Office PowerPoint</Application>
  <PresentationFormat>Widescreen</PresentationFormat>
  <Paragraphs>99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 Black</vt:lpstr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&amp; Kate Kukiewicz</dc:creator>
  <cp:lastModifiedBy>Administrator The Three Churches</cp:lastModifiedBy>
  <cp:revision>234</cp:revision>
  <dcterms:created xsi:type="dcterms:W3CDTF">2023-10-11T19:17:48Z</dcterms:created>
  <dcterms:modified xsi:type="dcterms:W3CDTF">2024-10-11T11:17:04Z</dcterms:modified>
</cp:coreProperties>
</file>