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5"/>
  </p:notesMasterIdLst>
  <p:sldIdLst>
    <p:sldId id="360" r:id="rId2"/>
    <p:sldId id="352" r:id="rId3"/>
    <p:sldId id="350" r:id="rId4"/>
    <p:sldId id="335" r:id="rId5"/>
    <p:sldId id="366" r:id="rId6"/>
    <p:sldId id="373" r:id="rId7"/>
    <p:sldId id="378" r:id="rId8"/>
    <p:sldId id="353" r:id="rId9"/>
    <p:sldId id="313" r:id="rId10"/>
    <p:sldId id="375" r:id="rId11"/>
    <p:sldId id="377" r:id="rId12"/>
    <p:sldId id="371" r:id="rId13"/>
    <p:sldId id="3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2525"/>
    <a:srgbClr val="D20000"/>
    <a:srgbClr val="E20000"/>
    <a:srgbClr val="E5633B"/>
    <a:srgbClr val="008000"/>
    <a:srgbClr val="FF5B5B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391" autoAdjust="0"/>
  </p:normalViewPr>
  <p:slideViewPr>
    <p:cSldViewPr snapToGrid="0">
      <p:cViewPr varScale="1">
        <p:scale>
          <a:sx n="97" d="100"/>
          <a:sy n="97" d="100"/>
        </p:scale>
        <p:origin x="822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195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80A5456-82EF-4F02-99A0-0913275457A4}">
      <dgm:prSet/>
      <dgm:spPr/>
      <dgm:t>
        <a:bodyPr/>
        <a:lstStyle/>
        <a:p>
          <a:r>
            <a:rPr lang="en-GB" b="1"/>
            <a:t>Weekly Lunch Club</a:t>
          </a:r>
          <a:endParaRPr lang="en-US"/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/>
      <dgm:spPr/>
      <dgm:t>
        <a:bodyPr/>
        <a:lstStyle/>
        <a:p>
          <a:r>
            <a:rPr lang="en-GB"/>
            <a:t>Is also on </a:t>
          </a:r>
          <a:r>
            <a:rPr lang="en-GB" b="1"/>
            <a:t>every</a:t>
          </a:r>
          <a:r>
            <a:rPr lang="en-GB"/>
            <a:t> Thursday in the Old Schoolroom at 12 noon.</a:t>
          </a:r>
          <a:endParaRPr lang="en-US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/>
            <a:t>~Friendly chat, choice of 2 homemade soups and  4 sandwiches made to order + usually a cake and light- hearted quiz.  Very easy going.  No need to book.</a:t>
          </a:r>
          <a:endParaRPr lang="en-US"/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/>
      <dgm:spPr/>
      <dgm:t>
        <a:bodyPr/>
        <a:lstStyle/>
        <a:p>
          <a:r>
            <a:rPr lang="en-GB"/>
            <a:t>£4 per head</a:t>
          </a:r>
          <a:endParaRPr lang="en-US"/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1047736" y="2391"/>
          <a:ext cx="3475467" cy="20852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Weekly Lunch Club</a:t>
          </a:r>
          <a:endParaRPr lang="en-US" sz="1900" kern="1200"/>
        </a:p>
      </dsp:txBody>
      <dsp:txXfrm>
        <a:off x="1108812" y="63467"/>
        <a:ext cx="3353315" cy="1963128"/>
      </dsp:txXfrm>
    </dsp:sp>
    <dsp:sp modelId="{B1C89940-55FC-4C20-AF91-321833C96C11}">
      <dsp:nvSpPr>
        <dsp:cNvPr id="0" name=""/>
        <dsp:cNvSpPr/>
      </dsp:nvSpPr>
      <dsp:spPr>
        <a:xfrm>
          <a:off x="4829044" y="614073"/>
          <a:ext cx="736799" cy="861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829044" y="786456"/>
        <a:ext cx="515759" cy="517149"/>
      </dsp:txXfrm>
    </dsp:sp>
    <dsp:sp modelId="{F26EACF1-4284-4FC2-8B63-BEF25EB40846}">
      <dsp:nvSpPr>
        <dsp:cNvPr id="0" name=""/>
        <dsp:cNvSpPr/>
      </dsp:nvSpPr>
      <dsp:spPr>
        <a:xfrm>
          <a:off x="5913390" y="2391"/>
          <a:ext cx="3475467" cy="2085280"/>
        </a:xfrm>
        <a:prstGeom prst="roundRect">
          <a:avLst>
            <a:gd name="adj" fmla="val 10000"/>
          </a:avLst>
        </a:prstGeom>
        <a:solidFill>
          <a:schemeClr val="accent5">
            <a:hueOff val="812808"/>
            <a:satOff val="-6481"/>
            <a:lumOff val="-490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Is also on </a:t>
          </a:r>
          <a:r>
            <a:rPr lang="en-GB" sz="1900" b="1" kern="1200"/>
            <a:t>every</a:t>
          </a:r>
          <a:r>
            <a:rPr lang="en-GB" sz="1900" kern="1200"/>
            <a:t> Thursday in the Old Schoolroom at 12 noon.</a:t>
          </a:r>
          <a:endParaRPr lang="en-US" sz="1900" kern="1200"/>
        </a:p>
      </dsp:txBody>
      <dsp:txXfrm>
        <a:off x="5974466" y="63467"/>
        <a:ext cx="3353315" cy="1963128"/>
      </dsp:txXfrm>
    </dsp:sp>
    <dsp:sp modelId="{7E2C103B-FA18-412C-8365-7052A598C3EC}">
      <dsp:nvSpPr>
        <dsp:cNvPr id="0" name=""/>
        <dsp:cNvSpPr/>
      </dsp:nvSpPr>
      <dsp:spPr>
        <a:xfrm rot="5400000">
          <a:off x="7282724" y="2330954"/>
          <a:ext cx="736799" cy="861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7392549" y="2393512"/>
        <a:ext cx="517149" cy="515759"/>
      </dsp:txXfrm>
    </dsp:sp>
    <dsp:sp modelId="{EC1DA048-AF44-41AE-9B6D-CA52A59140C7}">
      <dsp:nvSpPr>
        <dsp:cNvPr id="0" name=""/>
        <dsp:cNvSpPr/>
      </dsp:nvSpPr>
      <dsp:spPr>
        <a:xfrm>
          <a:off x="5913390" y="3477858"/>
          <a:ext cx="3475467" cy="2085280"/>
        </a:xfrm>
        <a:prstGeom prst="roundRect">
          <a:avLst>
            <a:gd name="adj" fmla="val 10000"/>
          </a:avLst>
        </a:prstGeom>
        <a:solidFill>
          <a:schemeClr val="accent5">
            <a:hueOff val="1625617"/>
            <a:satOff val="-12962"/>
            <a:lumOff val="-98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~Friendly chat, choice of 2 homemade soups and  4 sandwiches made to order + usually a cake and light- hearted quiz.  Very easy going.  No need to book.</a:t>
          </a:r>
          <a:endParaRPr lang="en-US" sz="1900" kern="1200"/>
        </a:p>
      </dsp:txBody>
      <dsp:txXfrm>
        <a:off x="5974466" y="3538934"/>
        <a:ext cx="3353315" cy="1963128"/>
      </dsp:txXfrm>
    </dsp:sp>
    <dsp:sp modelId="{38E34009-7EAF-4942-BC06-0AE5B0E64226}">
      <dsp:nvSpPr>
        <dsp:cNvPr id="0" name=""/>
        <dsp:cNvSpPr/>
      </dsp:nvSpPr>
      <dsp:spPr>
        <a:xfrm rot="10800000">
          <a:off x="4870750" y="4089541"/>
          <a:ext cx="736799" cy="861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091790" y="4261924"/>
        <a:ext cx="515759" cy="517149"/>
      </dsp:txXfrm>
    </dsp:sp>
    <dsp:sp modelId="{CB0101F1-23F0-49E0-A9FA-AA7F5F821ED7}">
      <dsp:nvSpPr>
        <dsp:cNvPr id="0" name=""/>
        <dsp:cNvSpPr/>
      </dsp:nvSpPr>
      <dsp:spPr>
        <a:xfrm>
          <a:off x="1047736" y="3477858"/>
          <a:ext cx="3475467" cy="2085280"/>
        </a:xfrm>
        <a:prstGeom prst="roundRect">
          <a:avLst>
            <a:gd name="adj" fmla="val 10000"/>
          </a:avLst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£4 per head</a:t>
          </a:r>
          <a:endParaRPr lang="en-US" sz="1900" kern="1200"/>
        </a:p>
      </dsp:txBody>
      <dsp:txXfrm>
        <a:off x="1108812" y="3538934"/>
        <a:ext cx="3353315" cy="1963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13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2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C016C-0FA5-1640-7BF0-ED5240CD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76743-C9C9-7E60-BA50-24C05969D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AFA34-2059-1D72-C29E-69AD17E88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D9C90-C453-FF06-F07C-E06184345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8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B0CD-E466-7ECA-EEC5-095D47D97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CCED8-4DFC-F86A-61C9-66D6B776D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004140-1C21-3933-6FEA-2BFA68AF8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15C13-26D8-3537-D810-20FB6DB20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279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46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A760-5E48-1C0B-9CD0-D2B699B9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EE835-2591-A589-ED0B-A10844395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1969B-3E3D-7B73-99CD-05837D231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0E551-0462-C527-3484-1451B1436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674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99E39-1C4C-62AF-6B0C-35AB1892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F25F-49D7-E274-AB6E-7CF6A481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8796E-00F3-7311-94E6-4D5AA759B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376F-C114-9293-27FC-2D5C14AF2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85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2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1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1971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0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0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83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0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8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3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9950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flac"/><Relationship Id="rId1" Type="http://schemas.microsoft.com/office/2007/relationships/media" Target="../media/media1.flac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249767" y="251094"/>
            <a:ext cx="82889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 Church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1597368" y="5184219"/>
            <a:ext cx="5944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9th March 2025</a:t>
            </a:r>
          </a:p>
        </p:txBody>
      </p:sp>
      <p:pic>
        <p:nvPicPr>
          <p:cNvPr id="5" name="Picture 4" descr="A brick tower with a clock&#10;&#10;Description automatically generated">
            <a:extLst>
              <a:ext uri="{FF2B5EF4-FFF2-40B4-BE49-F238E27FC236}">
                <a16:creationId xmlns:a16="http://schemas.microsoft.com/office/drawing/2014/main" id="{10870892-59D5-4FB6-06DA-4F0DE854F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28" y="1721696"/>
            <a:ext cx="3413248" cy="4885210"/>
          </a:xfrm>
          <a:prstGeom prst="rect">
            <a:avLst/>
          </a:prstGeom>
        </p:spPr>
      </p:pic>
      <p:pic>
        <p:nvPicPr>
          <p:cNvPr id="4" name="09 Hungry">
            <a:hlinkClick r:id="" action="ppaction://media"/>
            <a:extLst>
              <a:ext uri="{FF2B5EF4-FFF2-40B4-BE49-F238E27FC236}">
                <a16:creationId xmlns:a16="http://schemas.microsoft.com/office/drawing/2014/main" id="{758D6797-F942-7109-539A-FEF04677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525" y="5022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1912-3602-5090-26E4-94E9D9F6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A9D8BA-F991-88FF-18D4-5C4F0E65849A}"/>
              </a:ext>
            </a:extLst>
          </p:cNvPr>
          <p:cNvSpPr txBox="1"/>
          <p:nvPr/>
        </p:nvSpPr>
        <p:spPr>
          <a:xfrm>
            <a:off x="387315" y="58846"/>
            <a:ext cx="73108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If you like to support Rayne church financially…</a:t>
            </a:r>
          </a:p>
          <a:p>
            <a:endParaRPr lang="en-GB" sz="6000" b="1" dirty="0">
              <a:ln>
                <a:solidFill>
                  <a:sysClr val="windowText" lastClr="000000"/>
                </a:solidFill>
              </a:ln>
            </a:endParaRPr>
          </a:p>
          <a:p>
            <a:r>
              <a:rPr lang="en-GB" sz="4400" dirty="0">
                <a:ln>
                  <a:solidFill>
                    <a:sysClr val="windowText" lastClr="000000"/>
                  </a:solidFill>
                </a:ln>
              </a:rPr>
              <a:t>- There is a card machine at the back of church &amp; a plate for cash offerings.</a:t>
            </a:r>
          </a:p>
        </p:txBody>
      </p:sp>
      <p:pic>
        <p:nvPicPr>
          <p:cNvPr id="3" name="Picture 2" descr="Coins stacked coins with a jar of coins and a jar of coins with a plant growing out of them&#10;&#10;AI-generated content may be incorrect.">
            <a:extLst>
              <a:ext uri="{FF2B5EF4-FFF2-40B4-BE49-F238E27FC236}">
                <a16:creationId xmlns:a16="http://schemas.microsoft.com/office/drawing/2014/main" id="{42CF2B96-035C-1B97-2137-5411CB804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9"/>
          <a:stretch/>
        </p:blipFill>
        <p:spPr>
          <a:xfrm>
            <a:off x="8494524" y="1466211"/>
            <a:ext cx="3204252" cy="50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100B-B495-12C4-A97B-BC5AEA28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A1BBD6-D63E-1895-EA96-A9A3EB4DCFA2}"/>
              </a:ext>
            </a:extLst>
          </p:cNvPr>
          <p:cNvSpPr txBox="1"/>
          <p:nvPr/>
        </p:nvSpPr>
        <p:spPr>
          <a:xfrm>
            <a:off x="387314" y="58846"/>
            <a:ext cx="90825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Editor needed for Rayne in Focus, our parish magazine</a:t>
            </a:r>
          </a:p>
          <a:p>
            <a:endParaRPr lang="en-GB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r>
              <a:rPr lang="en-GB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Could it be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you</a:t>
            </a:r>
            <a:r>
              <a:rPr lang="en-GB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?</a:t>
            </a:r>
          </a:p>
          <a:p>
            <a:endParaRPr lang="en-GB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r>
              <a:rPr lang="en-GB" sz="3600" dirty="0">
                <a:ln>
                  <a:solidFill>
                    <a:sysClr val="windowText" lastClr="000000"/>
                  </a:solidFill>
                </a:ln>
              </a:rPr>
              <a:t>Please ask Colin, Graham, Rev’d Rachel, Nikki or Roman for more information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0861F-C540-8195-78C4-22D0872A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3195">
            <a:off x="8285148" y="2022566"/>
            <a:ext cx="3542776" cy="49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565150" y="16842"/>
            <a:ext cx="1147445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Sunday Services: all at 9.30 am</a:t>
            </a:r>
          </a:p>
          <a:p>
            <a:endParaRPr lang="en-GB" sz="4000" dirty="0"/>
          </a:p>
          <a:p>
            <a:r>
              <a:rPr lang="en-GB" sz="4400" dirty="0"/>
              <a:t>1</a:t>
            </a:r>
            <a:r>
              <a:rPr lang="en-GB" sz="4400" baseline="30000" dirty="0"/>
              <a:t>st</a:t>
            </a:r>
            <a:r>
              <a:rPr lang="en-GB" sz="4400" dirty="0"/>
              <a:t>   Sunday:  		Traditional Communion</a:t>
            </a:r>
          </a:p>
          <a:p>
            <a:r>
              <a:rPr lang="en-GB" sz="4400" dirty="0"/>
              <a:t>2</a:t>
            </a:r>
            <a:r>
              <a:rPr lang="en-GB" sz="4400" baseline="30000" dirty="0"/>
              <a:t>nd</a:t>
            </a:r>
            <a:r>
              <a:rPr lang="en-GB" sz="4400" dirty="0"/>
              <a:t>  Sunday:  		All-Age Worship</a:t>
            </a:r>
          </a:p>
          <a:p>
            <a:r>
              <a:rPr lang="en-GB" sz="4400" dirty="0"/>
              <a:t>3</a:t>
            </a:r>
            <a:r>
              <a:rPr lang="en-GB" sz="4400" baseline="30000" dirty="0"/>
              <a:t>rd</a:t>
            </a:r>
            <a:r>
              <a:rPr lang="en-GB" sz="4400" dirty="0"/>
              <a:t>   Sunday:  		Modern Communion</a:t>
            </a:r>
          </a:p>
          <a:p>
            <a:pPr defTabSz="3492500"/>
            <a:r>
              <a:rPr lang="en-GB" sz="4400" dirty="0"/>
              <a:t>4</a:t>
            </a:r>
            <a:r>
              <a:rPr lang="en-GB" sz="4400" baseline="30000" dirty="0"/>
              <a:t>th </a:t>
            </a:r>
            <a:r>
              <a:rPr lang="en-GB" sz="4400" dirty="0"/>
              <a:t>  Sunday:	    Morning Prayer</a:t>
            </a:r>
          </a:p>
          <a:p>
            <a:pPr defTabSz="3492500"/>
            <a:r>
              <a:rPr lang="en-GB" sz="4400" dirty="0"/>
              <a:t>5</a:t>
            </a:r>
            <a:r>
              <a:rPr lang="en-GB" sz="4400" baseline="30000" dirty="0"/>
              <a:t>th</a:t>
            </a:r>
            <a:r>
              <a:rPr lang="en-GB" sz="4400" dirty="0"/>
              <a:t>   Sunday: 	    Communion in one of our 	       3 benefice churches</a:t>
            </a:r>
            <a:endParaRPr lang="en-GB" sz="4400" b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B5DCF-41C2-9DFF-ABDD-7FEA7A293D04}"/>
              </a:ext>
            </a:extLst>
          </p:cNvPr>
          <p:cNvSpPr txBox="1"/>
          <p:nvPr/>
        </p:nvSpPr>
        <p:spPr>
          <a:xfrm>
            <a:off x="4377600" y="878400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(From March)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D54B1-254F-9EE6-EDBE-AB0E900A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5B7E1-C551-DC9C-A5E5-8982A937CA3F}"/>
              </a:ext>
            </a:extLst>
          </p:cNvPr>
          <p:cNvSpPr txBox="1"/>
          <p:nvPr/>
        </p:nvSpPr>
        <p:spPr>
          <a:xfrm>
            <a:off x="515346" y="151179"/>
            <a:ext cx="1136989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You can read all of these weekly notices  on the Rayne Church section of our website:</a:t>
            </a:r>
          </a:p>
          <a:p>
            <a:endParaRPr lang="en-GB" sz="5400" b="1" dirty="0">
              <a:solidFill>
                <a:srgbClr val="FFFF00"/>
              </a:solidFill>
            </a:endParaRP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pPr algn="ctr"/>
            <a:r>
              <a:rPr lang="en-GB" sz="4400" dirty="0"/>
              <a:t>www.thethreechurches.co.uk</a:t>
            </a:r>
            <a:endParaRPr lang="en-GB" sz="44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A5AB8-89C0-18ED-B48F-47F3C9C2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62" y="3081600"/>
            <a:ext cx="4296876" cy="263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3431-43E4-CEF7-8F7C-28D08E2F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E1926-5233-20FC-F761-D15BCABBA949}"/>
              </a:ext>
            </a:extLst>
          </p:cNvPr>
          <p:cNvSpPr txBox="1"/>
          <p:nvPr/>
        </p:nvSpPr>
        <p:spPr>
          <a:xfrm>
            <a:off x="272715" y="2229962"/>
            <a:ext cx="116465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en-GB" sz="4800" b="1" dirty="0">
                <a:ln w="3175">
                  <a:solidFill>
                    <a:schemeClr val="bg1"/>
                  </a:solidFill>
                </a:ln>
              </a:rPr>
              <a:t>At the Church in Great Notley every Monday at 2 p.m.</a:t>
            </a:r>
          </a:p>
          <a:p>
            <a:pPr algn="ctr"/>
            <a:endParaRPr lang="en-GB" sz="2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en-GB" sz="3600" b="1" dirty="0">
                <a:ln w="3175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Very friendly.  Very Good.</a:t>
            </a:r>
          </a:p>
        </p:txBody>
      </p:sp>
      <p:pic>
        <p:nvPicPr>
          <p:cNvPr id="3" name="Picture 2" descr="A bible study logo with a cup and saucer&#10;&#10;Description automatically generated">
            <a:extLst>
              <a:ext uri="{FF2B5EF4-FFF2-40B4-BE49-F238E27FC236}">
                <a16:creationId xmlns:a16="http://schemas.microsoft.com/office/drawing/2014/main" id="{29E39D66-D772-EE23-1F45-B8C34A31B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00" y="532152"/>
            <a:ext cx="5487600" cy="32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115DF5-AFBD-4F66-AE21-09484AD4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1B7F8-74CC-4614-855A-84CC82628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6BEC653-A047-40E7-A65C-5C7D3EDEC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A27089-EF20-428F-BEFB-D680CC61A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FA68AB-4F1A-4721-A4D2-0C578829A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3CBC87-A39A-44E4-9EE2-21CCD5CED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900764"/>
              </p:ext>
            </p:extLst>
          </p:nvPr>
        </p:nvGraphicFramePr>
        <p:xfrm>
          <a:off x="646110" y="1028700"/>
          <a:ext cx="10436594" cy="556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67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3431-43E4-CEF7-8F7C-28D08E2F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E1926-5233-20FC-F761-D15BCABBA949}"/>
              </a:ext>
            </a:extLst>
          </p:cNvPr>
          <p:cNvSpPr txBox="1"/>
          <p:nvPr/>
        </p:nvSpPr>
        <p:spPr>
          <a:xfrm>
            <a:off x="585990" y="446400"/>
            <a:ext cx="1075170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endParaRPr lang="en-GB" sz="4400" b="1" dirty="0">
              <a:ln w="3175">
                <a:solidFill>
                  <a:schemeClr val="bg1"/>
                </a:solidFill>
              </a:ln>
            </a:endParaRPr>
          </a:p>
          <a:p>
            <a:endParaRPr lang="en-GB" sz="1600" b="1" dirty="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GB" sz="4000" dirty="0">
                <a:ln w="3175">
                  <a:solidFill>
                    <a:schemeClr val="bg1"/>
                  </a:solidFill>
                </a:ln>
              </a:rPr>
              <a:t>Bible reading, meditation and music.</a:t>
            </a:r>
          </a:p>
          <a:p>
            <a:pPr algn="ctr"/>
            <a:r>
              <a:rPr lang="en-GB" sz="3600" dirty="0">
                <a:ln w="3175">
                  <a:solidFill>
                    <a:schemeClr val="bg1"/>
                  </a:solidFill>
                </a:ln>
              </a:rPr>
              <a:t>Every 4</a:t>
            </a:r>
            <a:r>
              <a:rPr lang="en-GB" sz="3600" baseline="30000" dirty="0">
                <a:ln w="3175">
                  <a:solidFill>
                    <a:schemeClr val="bg1"/>
                  </a:solidFill>
                </a:ln>
              </a:rPr>
              <a:t>th</a:t>
            </a:r>
            <a:r>
              <a:rPr lang="en-GB" sz="3600" dirty="0">
                <a:ln w="3175">
                  <a:solidFill>
                    <a:schemeClr val="bg1"/>
                  </a:solidFill>
                </a:ln>
              </a:rPr>
              <a:t> Sunday  4 p.m</a:t>
            </a:r>
            <a:r>
              <a:rPr lang="en-GB" sz="3600">
                <a:ln w="3175">
                  <a:solidFill>
                    <a:schemeClr val="bg1"/>
                  </a:solidFill>
                </a:ln>
              </a:rPr>
              <a:t>.    </a:t>
            </a:r>
            <a:endParaRPr lang="en-GB" sz="36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/>
            <a:r>
              <a:rPr lang="en-GB" sz="3600" dirty="0">
                <a:ln w="3175">
                  <a:solidFill>
                    <a:schemeClr val="bg1"/>
                  </a:solidFill>
                </a:ln>
              </a:rPr>
              <a:t>.              </a:t>
            </a:r>
          </a:p>
        </p:txBody>
      </p:sp>
      <p:pic>
        <p:nvPicPr>
          <p:cNvPr id="5" name="Picture 4" descr="A yellow boat on a calm lake&#10;&#10;Description automatically generated">
            <a:extLst>
              <a:ext uri="{FF2B5EF4-FFF2-40B4-BE49-F238E27FC236}">
                <a16:creationId xmlns:a16="http://schemas.microsoft.com/office/drawing/2014/main" id="{3115D84E-D46C-1429-3154-0CB80B73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3" y="1021639"/>
            <a:ext cx="4124889" cy="30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CBDD8C-6FBA-33E0-43C0-48DEB239E1E2}"/>
              </a:ext>
            </a:extLst>
          </p:cNvPr>
          <p:cNvSpPr txBox="1"/>
          <p:nvPr/>
        </p:nvSpPr>
        <p:spPr>
          <a:xfrm>
            <a:off x="445949" y="757869"/>
            <a:ext cx="5027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A ‘</a:t>
            </a:r>
            <a:r>
              <a:rPr lang="en-GB" sz="6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Time  to Be’ Service of Worship in this church</a:t>
            </a:r>
            <a:endParaRPr lang="en-GB" sz="54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E4A46-8620-5F8C-FD20-31E0F6F8C2B9}"/>
              </a:ext>
            </a:extLst>
          </p:cNvPr>
          <p:cNvSpPr txBox="1"/>
          <p:nvPr/>
        </p:nvSpPr>
        <p:spPr>
          <a:xfrm flipH="1">
            <a:off x="563808" y="428932"/>
            <a:ext cx="106680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FF00"/>
                </a:solidFill>
              </a:rPr>
              <a:t>Knead breadmaking</a:t>
            </a:r>
          </a:p>
          <a:p>
            <a:pPr algn="ctr"/>
            <a:endParaRPr lang="en-GB" sz="6600" b="1" dirty="0">
              <a:solidFill>
                <a:srgbClr val="FFFF00"/>
              </a:solidFill>
            </a:endParaRPr>
          </a:p>
          <a:p>
            <a:pPr algn="ctr"/>
            <a:r>
              <a:rPr lang="en-GB" sz="4000" dirty="0"/>
              <a:t>Maundy Thursday 17</a:t>
            </a:r>
            <a:r>
              <a:rPr lang="en-GB" sz="4000" baseline="30000" dirty="0"/>
              <a:t>th</a:t>
            </a:r>
            <a:r>
              <a:rPr lang="en-GB" sz="4000" dirty="0"/>
              <a:t> April</a:t>
            </a:r>
          </a:p>
          <a:p>
            <a:pPr algn="ctr"/>
            <a:r>
              <a:rPr lang="en-GB" sz="4000" dirty="0"/>
              <a:t>10 am. to 12 noon</a:t>
            </a:r>
          </a:p>
          <a:p>
            <a:pPr algn="ctr"/>
            <a:r>
              <a:rPr lang="en-GB" sz="4000" dirty="0"/>
              <a:t>See Kate to book a place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A0658-CD8E-F5A7-BD70-30F04430F205}"/>
              </a:ext>
            </a:extLst>
          </p:cNvPr>
          <p:cNvSpPr txBox="1"/>
          <p:nvPr/>
        </p:nvSpPr>
        <p:spPr>
          <a:xfrm>
            <a:off x="-684948" y="5188917"/>
            <a:ext cx="1306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We are making a Hot Cross Loaf</a:t>
            </a:r>
          </a:p>
        </p:txBody>
      </p:sp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792BF-53C1-5EEB-368D-E2F354C7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5CB17A-8704-37AD-B80B-65D38AE43508}"/>
              </a:ext>
            </a:extLst>
          </p:cNvPr>
          <p:cNvSpPr txBox="1"/>
          <p:nvPr/>
        </p:nvSpPr>
        <p:spPr>
          <a:xfrm>
            <a:off x="164580" y="98517"/>
            <a:ext cx="1202742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Fundraising Dates for your Diary</a:t>
            </a:r>
          </a:p>
          <a:p>
            <a:pPr algn="ctr"/>
            <a:endParaRPr lang="en-GB" sz="44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</a:rPr>
              <a:t>St Patrick’s Day Dinner</a:t>
            </a:r>
            <a:r>
              <a:rPr lang="en-GB" sz="3600" dirty="0"/>
              <a:t>		</a:t>
            </a:r>
            <a:r>
              <a:rPr lang="en-GB" sz="3200" dirty="0"/>
              <a:t>Sunday 16</a:t>
            </a:r>
            <a:r>
              <a:rPr lang="en-GB" sz="3200" baseline="30000" dirty="0"/>
              <a:t>th</a:t>
            </a:r>
            <a:r>
              <a:rPr lang="en-GB" sz="3200" dirty="0"/>
              <a:t> March 5pm</a:t>
            </a: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The Italian Job </a:t>
            </a:r>
            <a:r>
              <a:rPr lang="en-GB" sz="3200" dirty="0"/>
              <a:t>(An Italian meal and murder mystery set in an Italian restaurant) Saturday 12</a:t>
            </a:r>
            <a:r>
              <a:rPr lang="en-GB" sz="3200" baseline="30000" dirty="0"/>
              <a:t>th</a:t>
            </a:r>
            <a:r>
              <a:rPr lang="en-GB" sz="3200" dirty="0"/>
              <a:t> April </a:t>
            </a: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</a:rPr>
              <a:t>Afternoon Tea </a:t>
            </a:r>
            <a:r>
              <a:rPr lang="en-GB" sz="3200" dirty="0"/>
              <a:t>and Art Exhibition in Rayne church  Saturday 31</a:t>
            </a:r>
            <a:r>
              <a:rPr lang="en-GB" sz="3200" baseline="30000" dirty="0"/>
              <a:t>st</a:t>
            </a:r>
            <a:r>
              <a:rPr lang="en-GB" sz="3200" dirty="0"/>
              <a:t> May</a:t>
            </a: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Mamma Mia party</a:t>
            </a:r>
            <a:r>
              <a:rPr lang="en-GB" sz="36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</a:rPr>
              <a:t> </a:t>
            </a:r>
            <a:r>
              <a:rPr lang="en-GB" sz="3200" dirty="0"/>
              <a:t>(Greek meal and Abba music)  Saturday 5</a:t>
            </a:r>
            <a:r>
              <a:rPr lang="en-GB" sz="3200" baseline="30000" dirty="0"/>
              <a:t>th</a:t>
            </a:r>
            <a:r>
              <a:rPr lang="en-GB" sz="3200" dirty="0"/>
              <a:t> July</a:t>
            </a: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ln>
                  <a:solidFill>
                    <a:schemeClr val="bg1"/>
                  </a:solidFill>
                </a:ln>
                <a:solidFill>
                  <a:srgbClr val="FFFF99"/>
                </a:solidFill>
              </a:rPr>
              <a:t>Puddings and Prosecco</a:t>
            </a:r>
            <a:r>
              <a:rPr lang="en-GB" sz="3600" dirty="0">
                <a:ln>
                  <a:solidFill>
                    <a:schemeClr val="bg1"/>
                  </a:solidFill>
                </a:ln>
                <a:solidFill>
                  <a:srgbClr val="FFFF99"/>
                </a:solidFill>
              </a:rPr>
              <a:t>  </a:t>
            </a:r>
            <a:r>
              <a:rPr lang="en-GB" sz="3200" dirty="0"/>
              <a:t>Saturday 2</a:t>
            </a:r>
            <a:r>
              <a:rPr lang="en-GB" sz="3200" baseline="30000" dirty="0"/>
              <a:t>nd</a:t>
            </a:r>
            <a:r>
              <a:rPr lang="en-GB" sz="3200" dirty="0"/>
              <a:t> August</a:t>
            </a:r>
            <a:endParaRPr lang="en-GB" sz="3600" dirty="0"/>
          </a:p>
          <a:p>
            <a:pPr marL="3771900" lvl="7" indent="-5715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:split orient="vert"/>
      </p:transition>
    </mc:Choice>
    <mc:Fallback xmlns="">
      <p:transition spd="slow" advTm="21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352">
              <a:srgbClr val="BB9AF6"/>
            </a:gs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79D28-AB7A-7052-C782-44C42EF05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F9112B1-15B4-DAAD-F0A1-129A24106427}"/>
              </a:ext>
            </a:extLst>
          </p:cNvPr>
          <p:cNvSpPr/>
          <p:nvPr/>
        </p:nvSpPr>
        <p:spPr>
          <a:xfrm>
            <a:off x="598601" y="0"/>
            <a:ext cx="4096301" cy="18079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81BF5-8534-B478-CFAE-D27B14376A61}"/>
              </a:ext>
            </a:extLst>
          </p:cNvPr>
          <p:cNvSpPr txBox="1"/>
          <p:nvPr/>
        </p:nvSpPr>
        <p:spPr>
          <a:xfrm>
            <a:off x="164580" y="98517"/>
            <a:ext cx="12027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0" lvl="7" indent="-5715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" name="Picture 5" descr="A menu with text and black text&#10;&#10;AI-generated content may be incorrect.">
            <a:extLst>
              <a:ext uri="{FF2B5EF4-FFF2-40B4-BE49-F238E27FC236}">
                <a16:creationId xmlns:a16="http://schemas.microsoft.com/office/drawing/2014/main" id="{DBEA8978-9F29-B837-D6BA-288F08869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3"/>
          <a:stretch/>
        </p:blipFill>
        <p:spPr>
          <a:xfrm>
            <a:off x="5538991" y="2684278"/>
            <a:ext cx="6314213" cy="46470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EE677C-45C1-19FB-2E09-372B6F8E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-20323" r="-3571" b="20323"/>
          <a:stretch>
            <a:fillRect/>
          </a:stretch>
        </p:blipFill>
        <p:spPr bwMode="auto">
          <a:xfrm>
            <a:off x="801279" y="530244"/>
            <a:ext cx="3893624" cy="622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44F802-65DB-E258-B5FE-0D7BC87566D3}"/>
              </a:ext>
            </a:extLst>
          </p:cNvPr>
          <p:cNvSpPr txBox="1"/>
          <p:nvPr/>
        </p:nvSpPr>
        <p:spPr>
          <a:xfrm>
            <a:off x="164580" y="98517"/>
            <a:ext cx="4944734" cy="196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90000"/>
              </a:lnSpc>
              <a:spcAft>
                <a:spcPts val="600"/>
              </a:spcAft>
            </a:pPr>
            <a:r>
              <a:rPr lang="en-GB" sz="40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 MURDER MYSTERY AMID ITALIAN DINING</a:t>
            </a:r>
            <a:endParaRPr lang="en-GB" sz="4000" kern="140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CDC69D-53B8-8C75-A38C-96667AD08D18}"/>
              </a:ext>
            </a:extLst>
          </p:cNvPr>
          <p:cNvSpPr/>
          <p:nvPr/>
        </p:nvSpPr>
        <p:spPr>
          <a:xfrm>
            <a:off x="5538991" y="0"/>
            <a:ext cx="6314213" cy="26819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CB50F-EB82-8441-EC4A-9E783D8FE847}"/>
              </a:ext>
            </a:extLst>
          </p:cNvPr>
          <p:cNvSpPr txBox="1"/>
          <p:nvPr/>
        </p:nvSpPr>
        <p:spPr>
          <a:xfrm>
            <a:off x="5797485" y="218929"/>
            <a:ext cx="55932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ON SATURDAY 12</a:t>
            </a:r>
            <a:r>
              <a:rPr lang="en-GB" sz="2400" b="1" baseline="30000" dirty="0">
                <a:solidFill>
                  <a:schemeClr val="bg1"/>
                </a:solidFill>
              </a:rPr>
              <a:t>TH</a:t>
            </a:r>
            <a:r>
              <a:rPr lang="en-GB" sz="2400" b="1" dirty="0">
                <a:solidFill>
                  <a:schemeClr val="bg1"/>
                </a:solidFill>
              </a:rPr>
              <a:t> APRIL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6.30 PM AT THE OLD SCHOOLROOM, RAYNE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£15 for a three course Italian meal and a murder mystery to solve with your friends</a:t>
            </a:r>
          </a:p>
        </p:txBody>
      </p:sp>
    </p:spTree>
    <p:extLst>
      <p:ext uri="{BB962C8B-B14F-4D97-AF65-F5344CB8AC3E}">
        <p14:creationId xmlns:p14="http://schemas.microsoft.com/office/powerpoint/2010/main" val="34114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:split orient="vert"/>
      </p:transition>
    </mc:Choice>
    <mc:Fallback xmlns="">
      <p:transition spd="slow" advTm="2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98DBC3-F992-932D-430D-07797E6E7F77}"/>
              </a:ext>
            </a:extLst>
          </p:cNvPr>
          <p:cNvSpPr txBox="1"/>
          <p:nvPr/>
        </p:nvSpPr>
        <p:spPr>
          <a:xfrm flipH="1">
            <a:off x="223520" y="4925160"/>
            <a:ext cx="119684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Rayne church stays open for visitors every day: 8 am. – 4 pm.</a:t>
            </a:r>
          </a:p>
          <a:p>
            <a:pPr algn="ctr"/>
            <a:endParaRPr lang="en-GB" sz="4800" b="1" dirty="0">
              <a:solidFill>
                <a:srgbClr val="FFFF00"/>
              </a:solidFill>
            </a:endParaRPr>
          </a:p>
          <a:p>
            <a:endParaRPr lang="en-GB" sz="2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 descr="A blue and yellow text with a cross&#10;&#10;Description automatically generated">
            <a:extLst>
              <a:ext uri="{FF2B5EF4-FFF2-40B4-BE49-F238E27FC236}">
                <a16:creationId xmlns:a16="http://schemas.microsoft.com/office/drawing/2014/main" id="{34A65030-EE90-5D0C-4648-34F92E3C0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38" y="604976"/>
            <a:ext cx="5095838" cy="318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18F6B3-7D6A-D1E8-570A-8FD391279763}"/>
              </a:ext>
            </a:extLst>
          </p:cNvPr>
          <p:cNvSpPr txBox="1"/>
          <p:nvPr/>
        </p:nvSpPr>
        <p:spPr>
          <a:xfrm>
            <a:off x="1086329" y="1334424"/>
            <a:ext cx="47394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We have a hearing aid loop in this church.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EEBA5F1B-7799-AF48-35DB-281946965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497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55885</TotalTime>
  <Words>407</Words>
  <Application>Microsoft Office PowerPoint</Application>
  <PresentationFormat>Widescreen</PresentationFormat>
  <Paragraphs>90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304</cp:revision>
  <dcterms:created xsi:type="dcterms:W3CDTF">2023-10-11T19:17:48Z</dcterms:created>
  <dcterms:modified xsi:type="dcterms:W3CDTF">2025-03-11T10:59:23Z</dcterms:modified>
</cp:coreProperties>
</file>